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89" r:id="rId2"/>
    <p:sldId id="397" r:id="rId3"/>
    <p:sldId id="293" r:id="rId4"/>
    <p:sldId id="437" r:id="rId5"/>
    <p:sldId id="294" r:id="rId6"/>
    <p:sldId id="295" r:id="rId7"/>
    <p:sldId id="398" r:id="rId8"/>
    <p:sldId id="430" r:id="rId9"/>
    <p:sldId id="301" r:id="rId10"/>
    <p:sldId id="302" r:id="rId11"/>
    <p:sldId id="303" r:id="rId12"/>
    <p:sldId id="304" r:id="rId13"/>
    <p:sldId id="306" r:id="rId14"/>
    <p:sldId id="305" r:id="rId15"/>
    <p:sldId id="401" r:id="rId16"/>
    <p:sldId id="308" r:id="rId17"/>
    <p:sldId id="309" r:id="rId18"/>
    <p:sldId id="386" r:id="rId19"/>
    <p:sldId id="391" r:id="rId20"/>
    <p:sldId id="389" r:id="rId21"/>
    <p:sldId id="432" r:id="rId22"/>
    <p:sldId id="435" r:id="rId23"/>
    <p:sldId id="433" r:id="rId24"/>
    <p:sldId id="436" r:id="rId25"/>
    <p:sldId id="434" r:id="rId26"/>
    <p:sldId id="392" r:id="rId27"/>
    <p:sldId id="314" r:id="rId28"/>
    <p:sldId id="403" r:id="rId29"/>
    <p:sldId id="405" r:id="rId30"/>
    <p:sldId id="406" r:id="rId31"/>
    <p:sldId id="351" r:id="rId32"/>
    <p:sldId id="429" r:id="rId33"/>
    <p:sldId id="352" r:id="rId34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02C0E"/>
    <a:srgbClr val="666666"/>
    <a:srgbClr val="6D6D6D"/>
    <a:srgbClr val="606060"/>
    <a:srgbClr val="0000FF"/>
    <a:srgbClr val="E0130E"/>
    <a:srgbClr val="DC1712"/>
    <a:srgbClr val="D41A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19C9FEC-9201-4D0F-AEC5-2E264F0D0688}" v="2" dt="2025-07-18T21:22:43.1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69" autoAdjust="0"/>
    <p:restoredTop sz="94660"/>
  </p:normalViewPr>
  <p:slideViewPr>
    <p:cSldViewPr>
      <p:cViewPr varScale="1">
        <p:scale>
          <a:sx n="95" d="100"/>
          <a:sy n="95" d="100"/>
        </p:scale>
        <p:origin x="1075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0C4A3B-5624-459A-889C-087C8267A6E3}" type="datetimeFigureOut">
              <a:rPr lang="en-US" smtClean="0"/>
              <a:t>7/18/2025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364CB3-D1BB-43EA-A047-551F3C80DD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6218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pPr>
              <a:defRPr/>
            </a:pPr>
            <a:fld id="{B05E0E73-6FB8-452F-8DBD-F467C3FCB02B}" type="datetimeFigureOut">
              <a:rPr lang="en-US"/>
              <a:pPr>
                <a:defRPr/>
              </a:pPr>
              <a:t>7/18/2025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pPr>
              <a:defRPr/>
            </a:pPr>
            <a:fld id="{2ECECAD6-5B3D-4AB4-91FF-623083D228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162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1607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37185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1"/>
            <a:ext cx="2057400" cy="5334000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3401"/>
            <a:ext cx="6019800" cy="5334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267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6925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69252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3008313" cy="9017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533399"/>
            <a:ext cx="5111750" cy="53340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4323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5762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533400"/>
            <a:ext cx="8229600" cy="884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1"/>
            <a:ext cx="8229600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9144000" cy="2286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8" name="Freeform 7"/>
          <p:cNvSpPr/>
          <p:nvPr userDrawn="1"/>
        </p:nvSpPr>
        <p:spPr>
          <a:xfrm>
            <a:off x="0" y="6629400"/>
            <a:ext cx="9144000" cy="228600"/>
          </a:xfrm>
          <a:custGeom>
            <a:avLst/>
            <a:gdLst>
              <a:gd name="connsiteX0" fmla="*/ 0 w 9144000"/>
              <a:gd name="connsiteY0" fmla="*/ 0 h 990600"/>
              <a:gd name="connsiteX1" fmla="*/ 9144000 w 9144000"/>
              <a:gd name="connsiteY1" fmla="*/ 0 h 990600"/>
              <a:gd name="connsiteX2" fmla="*/ 9144000 w 9144000"/>
              <a:gd name="connsiteY2" fmla="*/ 990600 h 990600"/>
              <a:gd name="connsiteX3" fmla="*/ 0 w 9144000"/>
              <a:gd name="connsiteY3" fmla="*/ 990600 h 990600"/>
              <a:gd name="connsiteX4" fmla="*/ 0 w 9144000"/>
              <a:gd name="connsiteY4" fmla="*/ 0 h 990600"/>
              <a:gd name="connsiteX0" fmla="*/ 0 w 9144000"/>
              <a:gd name="connsiteY0" fmla="*/ 0 h 990600"/>
              <a:gd name="connsiteX1" fmla="*/ 4607626 w 9144000"/>
              <a:gd name="connsiteY1" fmla="*/ 215735 h 990600"/>
              <a:gd name="connsiteX2" fmla="*/ 9144000 w 9144000"/>
              <a:gd name="connsiteY2" fmla="*/ 0 h 990600"/>
              <a:gd name="connsiteX3" fmla="*/ 9144000 w 9144000"/>
              <a:gd name="connsiteY3" fmla="*/ 990600 h 990600"/>
              <a:gd name="connsiteX4" fmla="*/ 0 w 9144000"/>
              <a:gd name="connsiteY4" fmla="*/ 990600 h 990600"/>
              <a:gd name="connsiteX5" fmla="*/ 0 w 9144000"/>
              <a:gd name="connsiteY5" fmla="*/ 0 h 99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144000" h="990600">
                <a:moveTo>
                  <a:pt x="0" y="0"/>
                </a:moveTo>
                <a:lnTo>
                  <a:pt x="4607626" y="215735"/>
                </a:lnTo>
                <a:lnTo>
                  <a:pt x="9144000" y="0"/>
                </a:lnTo>
                <a:lnTo>
                  <a:pt x="9144000" y="990600"/>
                </a:lnTo>
                <a:lnTo>
                  <a:pt x="0" y="990600"/>
                </a:lnTo>
                <a:lnTo>
                  <a:pt x="0" y="0"/>
                </a:lnTo>
                <a:close/>
              </a:path>
            </a:pathLst>
          </a:custGeom>
          <a:solidFill>
            <a:srgbClr val="003F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 descr="NewGraphicStandard.pn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6096000"/>
            <a:ext cx="2362200" cy="4036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773990" y="6248400"/>
            <a:ext cx="1071558" cy="134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32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618637"/>
            <a:ext cx="5105400" cy="2429363"/>
          </a:xfrm>
        </p:spPr>
        <p:txBody>
          <a:bodyPr/>
          <a:lstStyle/>
          <a:p>
            <a:r>
              <a:rPr lang="en-US" sz="5400" dirty="0">
                <a:latin typeface="Algerian" panose="04020705040A02060702" pitchFamily="82" charset="0"/>
              </a:rPr>
              <a:t>2025 Popcorn</a:t>
            </a:r>
            <a:br>
              <a:rPr lang="en-US" sz="5400" dirty="0">
                <a:latin typeface="Algerian" panose="04020705040A02060702" pitchFamily="82" charset="0"/>
              </a:rPr>
            </a:br>
            <a:r>
              <a:rPr lang="en-US" sz="5400" dirty="0">
                <a:latin typeface="Algerian" panose="04020705040A02060702" pitchFamily="82" charset="0"/>
              </a:rPr>
              <a:t>Kick-off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C7E48A1-818F-BF70-F6D9-5A4A488F448E}"/>
              </a:ext>
            </a:extLst>
          </p:cNvPr>
          <p:cNvSpPr txBox="1"/>
          <p:nvPr/>
        </p:nvSpPr>
        <p:spPr>
          <a:xfrm>
            <a:off x="3886200" y="3276600"/>
            <a:ext cx="4343400" cy="29385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>
                <a:latin typeface="Algerian" panose="04020705040A02060702" pitchFamily="82" charset="0"/>
              </a:rPr>
              <a:t>AND MOON PIES!!</a:t>
            </a:r>
          </a:p>
          <a:p>
            <a:endParaRPr lang="en-US" sz="6000" dirty="0">
              <a:latin typeface="Algerian" panose="04020705040A02060702" pitchFamily="82" charset="0"/>
            </a:endParaRPr>
          </a:p>
        </p:txBody>
      </p:sp>
      <p:pic>
        <p:nvPicPr>
          <p:cNvPr id="5" name="Picture 4" descr="A logo for a movie&#10;&#10;Description automatically generated">
            <a:extLst>
              <a:ext uri="{FF2B5EF4-FFF2-40B4-BE49-F238E27FC236}">
                <a16:creationId xmlns:a16="http://schemas.microsoft.com/office/drawing/2014/main" id="{F6FDEEB1-E63C-85F9-85C1-D20D978720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551604"/>
            <a:ext cx="2477193" cy="2496396"/>
          </a:xfrm>
          <a:prstGeom prst="rect">
            <a:avLst/>
          </a:prstGeom>
        </p:spPr>
      </p:pic>
      <p:pic>
        <p:nvPicPr>
          <p:cNvPr id="9" name="Picture 8" descr="A logo for a company&#10;&#10;Description automatically generated">
            <a:extLst>
              <a:ext uri="{FF2B5EF4-FFF2-40B4-BE49-F238E27FC236}">
                <a16:creationId xmlns:a16="http://schemas.microsoft.com/office/drawing/2014/main" id="{22AFD73C-DEBB-CF48-D434-CD56C305D9D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276600"/>
            <a:ext cx="2510492" cy="25104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Selling Popcorn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648200" y="1600200"/>
            <a:ext cx="4038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Mistakes Scouts BSA make when selling popcorn.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0" y="2514600"/>
            <a:ext cx="4114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Cute doesn’t work anymore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0" y="3200400"/>
            <a:ext cx="4114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Same sales pitch doesn’t work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84031" y="3924300"/>
            <a:ext cx="41147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Not in full or clean uniform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1999" y="4648200"/>
            <a:ext cx="41147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They do not exceed customer expectations</a:t>
            </a:r>
          </a:p>
        </p:txBody>
      </p:sp>
      <p:pic>
        <p:nvPicPr>
          <p:cNvPr id="26626" name="Picture 2" descr="https://projectpurposepottstown.files.wordpress.com/2011/12/boyscout08b.jpg"/>
          <p:cNvPicPr>
            <a:picLocks noChangeAspect="1" noChangeArrowheads="1"/>
          </p:cNvPicPr>
          <p:nvPr/>
        </p:nvPicPr>
        <p:blipFill>
          <a:blip r:embed="rId2" cstate="print"/>
          <a:srcRect l="10561" r="15512"/>
          <a:stretch>
            <a:fillRect/>
          </a:stretch>
        </p:blipFill>
        <p:spPr bwMode="auto">
          <a:xfrm>
            <a:off x="152400" y="1600200"/>
            <a:ext cx="4267200" cy="38385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Oval 2"/>
          <p:cNvSpPr/>
          <p:nvPr/>
        </p:nvSpPr>
        <p:spPr>
          <a:xfrm>
            <a:off x="1066800" y="2308086"/>
            <a:ext cx="609600" cy="6066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3048000" y="2767035"/>
            <a:ext cx="609600" cy="6066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733800" y="4038600"/>
            <a:ext cx="381000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Selling Popcorn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114800" y="1600200"/>
            <a:ext cx="457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What successful Scout BSA  members do to sell popcorn.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38600" y="2514600"/>
            <a:ext cx="4648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Full, neat, and clean uniform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38600" y="3200400"/>
            <a:ext cx="4648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Has a well-prepared sales pitch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38600" y="3962400"/>
            <a:ext cx="4648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Knows their customers and their past orders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38600" y="4953000"/>
            <a:ext cx="4648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They exceed customer expectations</a:t>
            </a:r>
          </a:p>
        </p:txBody>
      </p:sp>
      <p:pic>
        <p:nvPicPr>
          <p:cNvPr id="11" name="Picture 10" descr="IMG_4578.JPG"/>
          <p:cNvPicPr>
            <a:picLocks noChangeAspect="1"/>
          </p:cNvPicPr>
          <p:nvPr/>
        </p:nvPicPr>
        <p:blipFill>
          <a:blip r:embed="rId2" cstate="print"/>
          <a:srcRect l="21250" t="7872" r="23750" b="24468"/>
          <a:stretch>
            <a:fillRect/>
          </a:stretch>
        </p:blipFill>
        <p:spPr>
          <a:xfrm>
            <a:off x="381000" y="1600200"/>
            <a:ext cx="3352800" cy="4038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Show-N-Sell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600201"/>
            <a:ext cx="5029200" cy="4267200"/>
          </a:xfrm>
        </p:spPr>
        <p:txBody>
          <a:bodyPr/>
          <a:lstStyle/>
          <a:p>
            <a:r>
              <a:rPr lang="en-US" dirty="0"/>
              <a:t>Packs and Troops pre-order popcorn to sell</a:t>
            </a:r>
          </a:p>
          <a:p>
            <a:pPr>
              <a:buNone/>
            </a:pPr>
            <a:endParaRPr lang="en-US" dirty="0"/>
          </a:p>
          <a:p>
            <a:r>
              <a:rPr lang="en-US" dirty="0"/>
              <a:t>Units set up areas where they can have a display table and sell popcorn directly to customers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27650" name="Picture 2" descr="http://www.joelipe.com/wp-content/uploads/2012/10/IMG_225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6400" y="1447800"/>
            <a:ext cx="3297702" cy="44196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Show-N-Sell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Now is the time to confirm locations</a:t>
            </a:r>
          </a:p>
          <a:p>
            <a:r>
              <a:rPr lang="en-US" dirty="0"/>
              <a:t>Know your unit’s sales history for Show-N-Sell</a:t>
            </a:r>
          </a:p>
          <a:p>
            <a:r>
              <a:rPr lang="en-US" dirty="0"/>
              <a:t>Train your Scouts</a:t>
            </a:r>
          </a:p>
          <a:p>
            <a:r>
              <a:rPr lang="en-US" dirty="0"/>
              <a:t>Interact with customers, keep shifts short for the Scouts</a:t>
            </a:r>
          </a:p>
          <a:p>
            <a:r>
              <a:rPr lang="en-US" dirty="0"/>
              <a:t>Decide now how credit for Show-N-Sell will be done in your unit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Show and Deliver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3505200" cy="2438399"/>
          </a:xfrm>
        </p:spPr>
        <p:txBody>
          <a:bodyPr/>
          <a:lstStyle/>
          <a:p>
            <a:r>
              <a:rPr lang="en-US" dirty="0"/>
              <a:t>Packs and Troops pre-order popcorn to sell</a:t>
            </a:r>
          </a:p>
          <a:p>
            <a:endParaRPr lang="en-US" dirty="0"/>
          </a:p>
          <a:p>
            <a:pPr>
              <a:buNone/>
            </a:pPr>
            <a:endParaRPr lang="en-US" dirty="0"/>
          </a:p>
        </p:txBody>
      </p:sp>
      <p:pic>
        <p:nvPicPr>
          <p:cNvPr id="29698" name="Picture 2" descr="http://scoutingmagazine.files.wordpress.com/2010/09/popcornca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1447800"/>
            <a:ext cx="4762500" cy="3200401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533400" y="4648200"/>
            <a:ext cx="8382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2800" dirty="0">
                <a:latin typeface="+mj-lt"/>
              </a:rPr>
              <a:t>Scouts take product around the neighborhood and sell door to door.  Instead of taking orders they sell the product they have on hand.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Returns</a:t>
            </a:r>
            <a:br>
              <a:rPr lang="en-US" dirty="0"/>
            </a:br>
            <a:r>
              <a:rPr lang="en-US" dirty="0"/>
              <a:t>October 22</a:t>
            </a:r>
            <a:r>
              <a:rPr lang="en-US" baseline="30000" dirty="0"/>
              <a:t>nd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FF0000"/>
                </a:solidFill>
              </a:rPr>
              <a:t>Enter unit return deadline here</a:t>
            </a:r>
          </a:p>
          <a:p>
            <a:r>
              <a:rPr lang="en-US" dirty="0"/>
              <a:t>Unopened containers only</a:t>
            </a:r>
          </a:p>
          <a:p>
            <a:r>
              <a:rPr lang="en-US" dirty="0"/>
              <a:t>Containers must be undamaged</a:t>
            </a:r>
          </a:p>
          <a:p>
            <a:r>
              <a:rPr lang="en-US" dirty="0"/>
              <a:t>Returned to </a:t>
            </a:r>
            <a:r>
              <a:rPr lang="en-US" dirty="0">
                <a:solidFill>
                  <a:srgbClr val="FF0000"/>
                </a:solidFill>
              </a:rPr>
              <a:t>Enter persons name here</a:t>
            </a:r>
          </a:p>
          <a:p>
            <a:r>
              <a:rPr lang="en-US" dirty="0"/>
              <a:t>Units may choose to keep product for future store front sales. </a:t>
            </a:r>
          </a:p>
          <a:p>
            <a:r>
              <a:rPr lang="en-US" dirty="0"/>
              <a:t>Not all items eligible for returns.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5679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Order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1447800"/>
            <a:ext cx="3505200" cy="4419601"/>
          </a:xfrm>
        </p:spPr>
        <p:txBody>
          <a:bodyPr/>
          <a:lstStyle/>
          <a:p>
            <a:r>
              <a:rPr lang="en-US" dirty="0"/>
              <a:t>Scouts and parents take orders from neighbors, friends, and family.</a:t>
            </a:r>
          </a:p>
        </p:txBody>
      </p:sp>
      <p:pic>
        <p:nvPicPr>
          <p:cNvPr id="32770" name="Picture 2" descr="http://i.ytimg.com/vi/MVbjSKQQjss/maxresdefault.jpg"/>
          <p:cNvPicPr>
            <a:picLocks noChangeAspect="1" noChangeArrowheads="1"/>
          </p:cNvPicPr>
          <p:nvPr/>
        </p:nvPicPr>
        <p:blipFill>
          <a:blip r:embed="rId2" cstate="print"/>
          <a:srcRect l="19472"/>
          <a:stretch>
            <a:fillRect/>
          </a:stretch>
        </p:blipFill>
        <p:spPr bwMode="auto">
          <a:xfrm>
            <a:off x="457200" y="1447800"/>
            <a:ext cx="4648200" cy="32480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Order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219199"/>
            <a:ext cx="8305800" cy="4419601"/>
          </a:xfrm>
        </p:spPr>
        <p:txBody>
          <a:bodyPr/>
          <a:lstStyle/>
          <a:p>
            <a:r>
              <a:rPr lang="en-US" dirty="0"/>
              <a:t>If Scouts sold last year have them start with those they sold to. </a:t>
            </a:r>
          </a:p>
          <a:p>
            <a:r>
              <a:rPr lang="en-US" dirty="0"/>
              <a:t>Average $300 an hour in sales</a:t>
            </a:r>
          </a:p>
          <a:p>
            <a:r>
              <a:rPr lang="en-US" dirty="0"/>
              <a:t>Parents help sell</a:t>
            </a:r>
          </a:p>
          <a:p>
            <a:r>
              <a:rPr lang="en-US" dirty="0"/>
              <a:t>Use social media</a:t>
            </a:r>
          </a:p>
          <a:p>
            <a:r>
              <a:rPr lang="en-US" dirty="0"/>
              <a:t>Consider including your Chartered Partner</a:t>
            </a:r>
          </a:p>
          <a:p>
            <a:r>
              <a:rPr lang="en-US" u="sng" dirty="0"/>
              <a:t>Take the money up front</a:t>
            </a:r>
          </a:p>
          <a:p>
            <a:r>
              <a:rPr lang="en-US" dirty="0"/>
              <a:t>Participate in the Homerun weekends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 Line</a:t>
            </a:r>
          </a:p>
        </p:txBody>
      </p:sp>
      <p:sp>
        <p:nvSpPr>
          <p:cNvPr id="9" name="Shape 8339"/>
          <p:cNvSpPr/>
          <p:nvPr/>
        </p:nvSpPr>
        <p:spPr>
          <a:xfrm>
            <a:off x="3255283" y="5001287"/>
            <a:ext cx="2098874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lvl="0" algn="ctr">
              <a:defRPr sz="1800"/>
            </a:pPr>
            <a:r>
              <a:rPr lang="en-US" dirty="0">
                <a:latin typeface="Trebuchet MS" panose="020B0603020202020204" pitchFamily="34" charset="0"/>
                <a:ea typeface="Roboto Bold"/>
                <a:cs typeface="Roboto Bold"/>
                <a:sym typeface="Roboto Bold"/>
              </a:rPr>
              <a:t>Supreme Caramel  With APC</a:t>
            </a:r>
            <a:br>
              <a:rPr lang="en-US" dirty="0">
                <a:latin typeface="Trebuchet MS" panose="020B0603020202020204" pitchFamily="34" charset="0"/>
                <a:ea typeface="Roboto Bold"/>
                <a:cs typeface="Roboto Bold"/>
                <a:sym typeface="Roboto Bold"/>
              </a:rPr>
            </a:br>
            <a:r>
              <a:rPr lang="en-US" dirty="0">
                <a:latin typeface="Trebuchet MS" panose="020B0603020202020204" pitchFamily="34" charset="0"/>
                <a:ea typeface="Roboto Bold"/>
                <a:cs typeface="Roboto Bold"/>
                <a:sym typeface="Roboto Bold"/>
              </a:rPr>
              <a:t>$25</a:t>
            </a:r>
          </a:p>
        </p:txBody>
      </p:sp>
      <p:sp>
        <p:nvSpPr>
          <p:cNvPr id="10" name="Shape 8340"/>
          <p:cNvSpPr/>
          <p:nvPr/>
        </p:nvSpPr>
        <p:spPr>
          <a:xfrm>
            <a:off x="6288182" y="5003212"/>
            <a:ext cx="2170018" cy="8309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lvl="0" algn="ctr">
              <a:defRPr sz="1800"/>
            </a:pPr>
            <a:r>
              <a:rPr lang="en-US" dirty="0">
                <a:latin typeface="Trebuchet MS" panose="020B0603020202020204" pitchFamily="34" charset="0"/>
                <a:ea typeface="Roboto Bold"/>
                <a:cs typeface="Roboto Bold"/>
                <a:sym typeface="Roboto Bold"/>
              </a:rPr>
              <a:t>Chocolatey Drizzled Caramel Crunch</a:t>
            </a:r>
            <a:br>
              <a:rPr lang="en-US" dirty="0">
                <a:latin typeface="Trebuchet MS" panose="020B0603020202020204" pitchFamily="34" charset="0"/>
                <a:ea typeface="Roboto Bold"/>
                <a:cs typeface="Roboto Bold"/>
                <a:sym typeface="Roboto Bold"/>
              </a:rPr>
            </a:br>
            <a:r>
              <a:rPr lang="en-US" dirty="0">
                <a:latin typeface="Trebuchet MS" panose="020B0603020202020204" pitchFamily="34" charset="0"/>
                <a:ea typeface="Roboto Bold"/>
                <a:cs typeface="Roboto Bold"/>
                <a:sym typeface="Roboto Bold"/>
              </a:rPr>
              <a:t>$30</a:t>
            </a:r>
          </a:p>
        </p:txBody>
      </p:sp>
      <p:sp>
        <p:nvSpPr>
          <p:cNvPr id="12" name="Shape 8343"/>
          <p:cNvSpPr/>
          <p:nvPr/>
        </p:nvSpPr>
        <p:spPr>
          <a:xfrm>
            <a:off x="609601" y="5003212"/>
            <a:ext cx="1981200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lvl="0" algn="ctr">
              <a:defRPr sz="1800"/>
            </a:pPr>
            <a:r>
              <a:rPr lang="en-US" dirty="0">
                <a:latin typeface="Trebuchet MS" panose="020B0603020202020204" pitchFamily="34" charset="0"/>
                <a:ea typeface="Roboto Bold"/>
                <a:cs typeface="Roboto Bold"/>
                <a:sym typeface="Roboto Bold"/>
              </a:rPr>
              <a:t>Caramel Corn</a:t>
            </a:r>
          </a:p>
          <a:p>
            <a:pPr lvl="0" algn="ctr">
              <a:defRPr sz="1800"/>
            </a:pPr>
            <a:r>
              <a:rPr lang="en-US" dirty="0">
                <a:latin typeface="Trebuchet MS" panose="020B0603020202020204" pitchFamily="34" charset="0"/>
                <a:ea typeface="Roboto Bold"/>
                <a:cs typeface="Roboto Bold"/>
                <a:sym typeface="Roboto Bold"/>
              </a:rPr>
              <a:t>$15</a:t>
            </a:r>
          </a:p>
        </p:txBody>
      </p:sp>
      <p:sp>
        <p:nvSpPr>
          <p:cNvPr id="15" name="Shape 8354"/>
          <p:cNvSpPr/>
          <p:nvPr/>
        </p:nvSpPr>
        <p:spPr>
          <a:xfrm>
            <a:off x="3974587" y="2347826"/>
            <a:ext cx="190888" cy="1731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t">
            <a:spAutoFit/>
          </a:bodyPr>
          <a:lstStyle>
            <a:lvl1pPr>
              <a:defRPr sz="3000" b="1">
                <a:solidFill>
                  <a:srgbClr val="FFFFFF"/>
                </a:solidFill>
                <a:latin typeface="BebasNeueBold"/>
                <a:ea typeface="BebasNeueBold"/>
                <a:cs typeface="BebasNeueBold"/>
                <a:sym typeface="BebasNeueBold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1125" dirty="0">
                <a:solidFill>
                  <a:schemeClr val="bg1"/>
                </a:solidFill>
                <a:latin typeface="Trebuchet MS" panose="020B0603020202020204" pitchFamily="34" charset="0"/>
              </a:rPr>
              <a:t>03</a:t>
            </a:r>
          </a:p>
        </p:txBody>
      </p:sp>
      <p:sp>
        <p:nvSpPr>
          <p:cNvPr id="16" name="Shape 8360"/>
          <p:cNvSpPr/>
          <p:nvPr/>
        </p:nvSpPr>
        <p:spPr>
          <a:xfrm>
            <a:off x="7120851" y="2347826"/>
            <a:ext cx="190888" cy="1731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t">
            <a:spAutoFit/>
          </a:bodyPr>
          <a:lstStyle>
            <a:lvl1pPr>
              <a:defRPr sz="3000" b="1">
                <a:solidFill>
                  <a:srgbClr val="FFFFFF"/>
                </a:solidFill>
                <a:latin typeface="BebasNeueBold"/>
                <a:ea typeface="BebasNeueBold"/>
                <a:cs typeface="BebasNeueBold"/>
                <a:sym typeface="BebasNeueBold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1125" dirty="0">
                <a:solidFill>
                  <a:schemeClr val="bg1"/>
                </a:solidFill>
                <a:latin typeface="Trebuchet MS" panose="020B0603020202020204" pitchFamily="34" charset="0"/>
              </a:rPr>
              <a:t>0</a:t>
            </a:r>
          </a:p>
        </p:txBody>
      </p:sp>
      <p:pic>
        <p:nvPicPr>
          <p:cNvPr id="4" name="Picture 3" descr="A bag of popcorn with a couple of people in uniform&#10;&#10;Description automatically generated">
            <a:extLst>
              <a:ext uri="{FF2B5EF4-FFF2-40B4-BE49-F238E27FC236}">
                <a16:creationId xmlns:a16="http://schemas.microsoft.com/office/drawing/2014/main" id="{706540EF-C69F-F272-C5E6-25AEA94E3F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102982"/>
            <a:ext cx="2102673" cy="2585896"/>
          </a:xfrm>
          <a:prstGeom prst="rect">
            <a:avLst/>
          </a:prstGeom>
        </p:spPr>
      </p:pic>
      <p:pic>
        <p:nvPicPr>
          <p:cNvPr id="6" name="Picture 5" descr="A bag of popcorn with a couple of people&#10;&#10;Description automatically generated">
            <a:extLst>
              <a:ext uri="{FF2B5EF4-FFF2-40B4-BE49-F238E27FC236}">
                <a16:creationId xmlns:a16="http://schemas.microsoft.com/office/drawing/2014/main" id="{180E08F9-076F-5208-9E80-12AD16F222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4" y="2121860"/>
            <a:ext cx="2102673" cy="2575464"/>
          </a:xfrm>
          <a:prstGeom prst="rect">
            <a:avLst/>
          </a:prstGeom>
        </p:spPr>
      </p:pic>
      <p:pic>
        <p:nvPicPr>
          <p:cNvPr id="8" name="Picture 7" descr="A bag of popcorn with a picture of kids&#10;&#10;Description automatically generated">
            <a:extLst>
              <a:ext uri="{FF2B5EF4-FFF2-40B4-BE49-F238E27FC236}">
                <a16:creationId xmlns:a16="http://schemas.microsoft.com/office/drawing/2014/main" id="{AE6389A4-740E-551D-F35D-DE34CD7A56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9156" y="2233730"/>
            <a:ext cx="2094191" cy="257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674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advAuto="0"/>
      <p:bldP spid="10" grpId="0" animBg="1" advAuto="0"/>
      <p:bldP spid="12" grpId="0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 Line </a:t>
            </a:r>
          </a:p>
        </p:txBody>
      </p:sp>
      <p:sp>
        <p:nvSpPr>
          <p:cNvPr id="7" name="Shape 8337"/>
          <p:cNvSpPr/>
          <p:nvPr/>
        </p:nvSpPr>
        <p:spPr>
          <a:xfrm>
            <a:off x="3403932" y="5181733"/>
            <a:ext cx="2570628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lvl="0" algn="ctr">
              <a:defRPr sz="1800"/>
            </a:pPr>
            <a:r>
              <a:rPr lang="en-US" dirty="0">
                <a:latin typeface="Trebuchet MS" panose="020B0603020202020204" pitchFamily="34" charset="0"/>
                <a:ea typeface="Roboto Bold"/>
                <a:cs typeface="Roboto Bold"/>
                <a:sym typeface="Roboto Bold"/>
              </a:rPr>
              <a:t>White Cheddar Cheese</a:t>
            </a:r>
          </a:p>
          <a:p>
            <a:pPr lvl="0" algn="ctr">
              <a:defRPr sz="1800"/>
            </a:pPr>
            <a:r>
              <a:rPr lang="en-US" dirty="0">
                <a:latin typeface="Trebuchet MS" panose="020B0603020202020204" pitchFamily="34" charset="0"/>
                <a:ea typeface="Roboto Bold"/>
                <a:cs typeface="Roboto Bold"/>
                <a:sym typeface="Roboto Bold"/>
              </a:rPr>
              <a:t>$20</a:t>
            </a:r>
          </a:p>
        </p:txBody>
      </p:sp>
      <p:sp>
        <p:nvSpPr>
          <p:cNvPr id="8" name="Shape 8338"/>
          <p:cNvSpPr/>
          <p:nvPr/>
        </p:nvSpPr>
        <p:spPr>
          <a:xfrm>
            <a:off x="6248400" y="5181733"/>
            <a:ext cx="2362200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pPr lvl="0" algn="ctr">
              <a:defRPr sz="1800"/>
            </a:pPr>
            <a:r>
              <a:rPr lang="en-US" dirty="0">
                <a:latin typeface="Trebuchet MS" panose="020B0603020202020204" pitchFamily="34" charset="0"/>
                <a:ea typeface="Roboto Bold"/>
                <a:cs typeface="Roboto Bold"/>
                <a:sym typeface="Roboto Bold"/>
              </a:rPr>
              <a:t>Cinnamon Crunch Bag</a:t>
            </a:r>
            <a:br>
              <a:rPr lang="en-US" dirty="0">
                <a:latin typeface="Trebuchet MS" panose="020B0603020202020204" pitchFamily="34" charset="0"/>
                <a:ea typeface="Roboto Bold"/>
                <a:cs typeface="Roboto Bold"/>
                <a:sym typeface="Roboto Bold"/>
              </a:rPr>
            </a:br>
            <a:r>
              <a:rPr lang="en-US" dirty="0">
                <a:latin typeface="Trebuchet MS" panose="020B0603020202020204" pitchFamily="34" charset="0"/>
                <a:ea typeface="Roboto Bold"/>
                <a:cs typeface="Roboto Bold"/>
                <a:sym typeface="Roboto Bold"/>
              </a:rPr>
              <a:t>$20</a:t>
            </a:r>
          </a:p>
        </p:txBody>
      </p:sp>
      <p:sp>
        <p:nvSpPr>
          <p:cNvPr id="15" name="Shape 8354"/>
          <p:cNvSpPr/>
          <p:nvPr/>
        </p:nvSpPr>
        <p:spPr>
          <a:xfrm>
            <a:off x="3974587" y="2347826"/>
            <a:ext cx="190888" cy="1731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t">
            <a:spAutoFit/>
          </a:bodyPr>
          <a:lstStyle>
            <a:lvl1pPr>
              <a:defRPr sz="3000" b="1">
                <a:solidFill>
                  <a:srgbClr val="FFFFFF"/>
                </a:solidFill>
                <a:latin typeface="BebasNeueBold"/>
                <a:ea typeface="BebasNeueBold"/>
                <a:cs typeface="BebasNeueBold"/>
                <a:sym typeface="BebasNeueBold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1125" dirty="0">
                <a:solidFill>
                  <a:schemeClr val="bg1"/>
                </a:solidFill>
                <a:latin typeface="Trebuchet MS" panose="020B0603020202020204" pitchFamily="34" charset="0"/>
              </a:rPr>
              <a:t>03</a:t>
            </a:r>
          </a:p>
        </p:txBody>
      </p:sp>
      <p:sp>
        <p:nvSpPr>
          <p:cNvPr id="16" name="Shape 8360"/>
          <p:cNvSpPr/>
          <p:nvPr/>
        </p:nvSpPr>
        <p:spPr>
          <a:xfrm>
            <a:off x="7120851" y="2347826"/>
            <a:ext cx="190888" cy="17312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numCol="1" anchor="t">
            <a:spAutoFit/>
          </a:bodyPr>
          <a:lstStyle>
            <a:lvl1pPr>
              <a:defRPr sz="3000" b="1">
                <a:solidFill>
                  <a:srgbClr val="FFFFFF"/>
                </a:solidFill>
                <a:latin typeface="BebasNeueBold"/>
                <a:ea typeface="BebasNeueBold"/>
                <a:cs typeface="BebasNeueBold"/>
                <a:sym typeface="BebasNeueBold"/>
              </a:defRPr>
            </a:lvl1pPr>
          </a:lstStyle>
          <a:p>
            <a:pPr lvl="0">
              <a:defRPr sz="1800" b="0">
                <a:solidFill>
                  <a:srgbClr val="000000"/>
                </a:solidFill>
              </a:defRPr>
            </a:pPr>
            <a:r>
              <a:rPr sz="1125" dirty="0">
                <a:solidFill>
                  <a:schemeClr val="bg1"/>
                </a:solidFill>
                <a:latin typeface="Trebuchet MS" panose="020B0603020202020204" pitchFamily="34" charset="0"/>
              </a:rPr>
              <a:t>0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2809D5-28F1-005C-30BB-B22D9BA129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2202" y="2595275"/>
            <a:ext cx="1839596" cy="2248395"/>
          </a:xfrm>
          <a:prstGeom prst="rect">
            <a:avLst/>
          </a:prstGeom>
        </p:spPr>
      </p:pic>
      <p:pic>
        <p:nvPicPr>
          <p:cNvPr id="11" name="Picture 10" descr="A bag of popcorn with a couple of boys in uniform&#10;&#10;Description automatically generated">
            <a:extLst>
              <a:ext uri="{FF2B5EF4-FFF2-40B4-BE49-F238E27FC236}">
                <a16:creationId xmlns:a16="http://schemas.microsoft.com/office/drawing/2014/main" id="{A3D10A89-CE63-26A3-1F18-9D49E28E77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008" y="2595275"/>
            <a:ext cx="1912981" cy="234311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3466F97-1483-B0E2-8527-3372EBED6AB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08366" y="2434388"/>
            <a:ext cx="1266148" cy="2323017"/>
          </a:xfrm>
          <a:prstGeom prst="rect">
            <a:avLst/>
          </a:prstGeom>
        </p:spPr>
      </p:pic>
      <p:sp>
        <p:nvSpPr>
          <p:cNvPr id="12" name="Shape 4209"/>
          <p:cNvSpPr/>
          <p:nvPr/>
        </p:nvSpPr>
        <p:spPr>
          <a:xfrm>
            <a:off x="152400" y="5181733"/>
            <a:ext cx="3219448" cy="683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lvl="0" algn="ctr">
              <a:lnSpc>
                <a:spcPct val="130000"/>
              </a:lnSpc>
              <a:defRPr sz="1800"/>
            </a:pPr>
            <a:r>
              <a:rPr lang="en-US" dirty="0">
                <a:latin typeface="Trebuchet MS" panose="020B0603020202020204" pitchFamily="34" charset="0"/>
                <a:ea typeface="Roboto Bold"/>
                <a:cs typeface="Roboto Bold"/>
                <a:sym typeface="Roboto Bold"/>
              </a:rPr>
              <a:t>Gourmet PURPLE Popping Corn</a:t>
            </a:r>
          </a:p>
          <a:p>
            <a:pPr lvl="0" algn="ctr">
              <a:lnSpc>
                <a:spcPct val="130000"/>
              </a:lnSpc>
              <a:defRPr sz="1800"/>
            </a:pPr>
            <a:r>
              <a:rPr lang="en-US" dirty="0">
                <a:latin typeface="Trebuchet MS" panose="020B0603020202020204" pitchFamily="34" charset="0"/>
                <a:ea typeface="Roboto Bold"/>
                <a:cs typeface="Roboto Bold"/>
                <a:sym typeface="Roboto Bold"/>
              </a:rPr>
              <a:t>$15</a:t>
            </a:r>
          </a:p>
        </p:txBody>
      </p:sp>
    </p:spTree>
    <p:extLst>
      <p:ext uri="{BB962C8B-B14F-4D97-AF65-F5344CB8AC3E}">
        <p14:creationId xmlns:p14="http://schemas.microsoft.com/office/powerpoint/2010/main" val="2437126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 advAuto="0"/>
      <p:bldP spid="8" grpId="0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businessnewsdaily.com/images/i/000/010/919/original/thank-you.png?interpolation=lanczos-none&amp;fit=around%7C700:5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534400" cy="5704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334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 Line</a:t>
            </a:r>
          </a:p>
        </p:txBody>
      </p:sp>
      <p:sp>
        <p:nvSpPr>
          <p:cNvPr id="6" name="Shape 4209"/>
          <p:cNvSpPr/>
          <p:nvPr/>
        </p:nvSpPr>
        <p:spPr>
          <a:xfrm>
            <a:off x="623332" y="4486276"/>
            <a:ext cx="2748518" cy="1080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 algn="ctr">
              <a:lnSpc>
                <a:spcPct val="130000"/>
              </a:lnSpc>
              <a:defRPr sz="1800"/>
            </a:pPr>
            <a:r>
              <a:rPr lang="en-US" dirty="0">
                <a:latin typeface="Trebuchet MS" panose="020B0603020202020204" pitchFamily="34" charset="0"/>
                <a:ea typeface="Roboto Bold"/>
                <a:cs typeface="Roboto Bold"/>
                <a:sym typeface="Roboto Bold"/>
              </a:rPr>
              <a:t>Kettle Corn  </a:t>
            </a:r>
          </a:p>
          <a:p>
            <a:pPr lvl="0" algn="ctr">
              <a:lnSpc>
                <a:spcPct val="130000"/>
              </a:lnSpc>
              <a:defRPr sz="1800"/>
            </a:pPr>
            <a:r>
              <a:rPr lang="en-US" dirty="0">
                <a:latin typeface="Trebuchet MS" panose="020B0603020202020204" pitchFamily="34" charset="0"/>
                <a:ea typeface="Roboto Bold"/>
                <a:cs typeface="Roboto Bold"/>
                <a:sym typeface="Roboto Bold"/>
              </a:rPr>
              <a:t>12 Pack</a:t>
            </a:r>
          </a:p>
          <a:p>
            <a:pPr lvl="0" algn="ctr">
              <a:lnSpc>
                <a:spcPct val="130000"/>
              </a:lnSpc>
              <a:defRPr sz="1800"/>
            </a:pPr>
            <a:r>
              <a:rPr lang="en-US" dirty="0">
                <a:latin typeface="Trebuchet MS" panose="020B0603020202020204" pitchFamily="34" charset="0"/>
                <a:ea typeface="Roboto Bold"/>
                <a:cs typeface="Roboto Bold"/>
                <a:sym typeface="Roboto Bold"/>
              </a:rPr>
              <a:t>$20</a:t>
            </a:r>
          </a:p>
        </p:txBody>
      </p:sp>
      <p:sp>
        <p:nvSpPr>
          <p:cNvPr id="11" name="Shape 4209"/>
          <p:cNvSpPr/>
          <p:nvPr/>
        </p:nvSpPr>
        <p:spPr>
          <a:xfrm>
            <a:off x="3309382" y="4486276"/>
            <a:ext cx="2748518" cy="1080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 algn="ctr">
              <a:lnSpc>
                <a:spcPct val="130000"/>
              </a:lnSpc>
              <a:defRPr sz="1800"/>
            </a:pPr>
            <a:r>
              <a:rPr lang="en-US" dirty="0">
                <a:latin typeface="Trebuchet MS" panose="020B0603020202020204" pitchFamily="34" charset="0"/>
                <a:ea typeface="Roboto Bold"/>
                <a:cs typeface="Roboto Bold"/>
                <a:sym typeface="Roboto Bold"/>
              </a:rPr>
              <a:t>Movie Theater Butter  </a:t>
            </a:r>
          </a:p>
          <a:p>
            <a:pPr lvl="0" algn="ctr">
              <a:lnSpc>
                <a:spcPct val="130000"/>
              </a:lnSpc>
              <a:defRPr sz="1800"/>
            </a:pPr>
            <a:r>
              <a:rPr lang="en-US" dirty="0">
                <a:latin typeface="Trebuchet MS" panose="020B0603020202020204" pitchFamily="34" charset="0"/>
                <a:ea typeface="Roboto Bold"/>
                <a:cs typeface="Roboto Bold"/>
                <a:sym typeface="Roboto Bold"/>
              </a:rPr>
              <a:t>22 Pack</a:t>
            </a:r>
          </a:p>
          <a:p>
            <a:pPr lvl="0" algn="ctr">
              <a:lnSpc>
                <a:spcPct val="130000"/>
              </a:lnSpc>
              <a:defRPr sz="1800"/>
            </a:pPr>
            <a:r>
              <a:rPr lang="en-US" dirty="0">
                <a:latin typeface="Trebuchet MS" panose="020B0603020202020204" pitchFamily="34" charset="0"/>
                <a:ea typeface="Roboto Bold"/>
                <a:cs typeface="Roboto Bold"/>
                <a:sym typeface="Roboto Bold"/>
              </a:rPr>
              <a:t>$30</a:t>
            </a:r>
          </a:p>
        </p:txBody>
      </p:sp>
      <p:sp>
        <p:nvSpPr>
          <p:cNvPr id="12" name="Shape 4209"/>
          <p:cNvSpPr/>
          <p:nvPr/>
        </p:nvSpPr>
        <p:spPr>
          <a:xfrm>
            <a:off x="5966857" y="4486276"/>
            <a:ext cx="2748518" cy="10802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 algn="ctr">
              <a:lnSpc>
                <a:spcPct val="130000"/>
              </a:lnSpc>
              <a:defRPr sz="1800"/>
            </a:pPr>
            <a:r>
              <a:rPr lang="en-US" dirty="0">
                <a:latin typeface="Trebuchet MS" panose="020B0603020202020204" pitchFamily="34" charset="0"/>
                <a:ea typeface="Roboto Bold"/>
                <a:cs typeface="Roboto Bold"/>
                <a:sym typeface="Roboto Bold"/>
              </a:rPr>
              <a:t>Roasted Summer Corn</a:t>
            </a:r>
          </a:p>
          <a:p>
            <a:pPr lvl="0" algn="ctr">
              <a:lnSpc>
                <a:spcPct val="130000"/>
              </a:lnSpc>
              <a:defRPr sz="1800"/>
            </a:pPr>
            <a:r>
              <a:rPr lang="en-US" dirty="0">
                <a:latin typeface="Trebuchet MS" panose="020B0603020202020204" pitchFamily="34" charset="0"/>
                <a:ea typeface="Roboto Bold"/>
                <a:cs typeface="Roboto Bold"/>
                <a:sym typeface="Roboto Bold"/>
              </a:rPr>
              <a:t>14 Pack</a:t>
            </a:r>
          </a:p>
          <a:p>
            <a:pPr lvl="0" algn="ctr">
              <a:lnSpc>
                <a:spcPct val="130000"/>
              </a:lnSpc>
              <a:defRPr sz="1800"/>
            </a:pPr>
            <a:r>
              <a:rPr lang="en-US" dirty="0">
                <a:latin typeface="Trebuchet MS" panose="020B0603020202020204" pitchFamily="34" charset="0"/>
                <a:ea typeface="Roboto Bold"/>
                <a:cs typeface="Roboto Bold"/>
                <a:sym typeface="Roboto Bold"/>
              </a:rPr>
              <a:t>$20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435D77-21B5-7D52-A82E-EC1781AC9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32" y="2514600"/>
            <a:ext cx="2365683" cy="1791160"/>
          </a:xfrm>
          <a:prstGeom prst="rect">
            <a:avLst/>
          </a:prstGeom>
        </p:spPr>
      </p:pic>
      <p:pic>
        <p:nvPicPr>
          <p:cNvPr id="7" name="Picture 6" descr="A box of popcorn&#10;&#10;Description automatically generated">
            <a:extLst>
              <a:ext uri="{FF2B5EF4-FFF2-40B4-BE49-F238E27FC236}">
                <a16:creationId xmlns:a16="http://schemas.microsoft.com/office/drawing/2014/main" id="{A569B8EE-896C-2BA2-FF03-F3FF6AA65B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1178" y="2498558"/>
            <a:ext cx="2281644" cy="1708366"/>
          </a:xfrm>
          <a:prstGeom prst="rect">
            <a:avLst/>
          </a:prstGeom>
        </p:spPr>
      </p:pic>
      <p:pic>
        <p:nvPicPr>
          <p:cNvPr id="16" name="Picture 15" descr="A box of popcorn&#10;&#10;Description automatically generated">
            <a:extLst>
              <a:ext uri="{FF2B5EF4-FFF2-40B4-BE49-F238E27FC236}">
                <a16:creationId xmlns:a16="http://schemas.microsoft.com/office/drawing/2014/main" id="{4461D69F-4993-0B20-F8D9-DB5C8D107F3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1963" y="2406375"/>
            <a:ext cx="2642202" cy="1892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4234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Product Line</a:t>
            </a:r>
          </a:p>
        </p:txBody>
      </p:sp>
      <p:sp>
        <p:nvSpPr>
          <p:cNvPr id="11" name="Shape 4209"/>
          <p:cNvSpPr/>
          <p:nvPr/>
        </p:nvSpPr>
        <p:spPr>
          <a:xfrm>
            <a:off x="1764632" y="4486276"/>
            <a:ext cx="2748518" cy="683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 algn="ctr">
              <a:lnSpc>
                <a:spcPct val="130000"/>
              </a:lnSpc>
              <a:defRPr sz="1800"/>
            </a:pPr>
            <a:r>
              <a:rPr lang="en-US" dirty="0">
                <a:latin typeface="Trebuchet MS" panose="020B0603020202020204" pitchFamily="34" charset="0"/>
                <a:ea typeface="Roboto Bold"/>
                <a:cs typeface="Roboto Bold"/>
                <a:sym typeface="Roboto Bold"/>
              </a:rPr>
              <a:t>Military Donation</a:t>
            </a:r>
          </a:p>
          <a:p>
            <a:pPr lvl="0" algn="ctr">
              <a:lnSpc>
                <a:spcPct val="130000"/>
              </a:lnSpc>
              <a:defRPr sz="1800"/>
            </a:pPr>
            <a:r>
              <a:rPr lang="en-US" dirty="0">
                <a:latin typeface="Trebuchet MS" panose="020B0603020202020204" pitchFamily="34" charset="0"/>
                <a:ea typeface="Roboto Bold"/>
                <a:cs typeface="Roboto Bold"/>
                <a:sym typeface="Roboto Bold"/>
              </a:rPr>
              <a:t>$50</a:t>
            </a:r>
          </a:p>
        </p:txBody>
      </p:sp>
      <p:sp>
        <p:nvSpPr>
          <p:cNvPr id="12" name="Shape 4209"/>
          <p:cNvSpPr/>
          <p:nvPr/>
        </p:nvSpPr>
        <p:spPr>
          <a:xfrm>
            <a:off x="5784898" y="4486276"/>
            <a:ext cx="2748518" cy="683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>
            <a:spAutoFit/>
          </a:bodyPr>
          <a:lstStyle/>
          <a:p>
            <a:pPr lvl="0" algn="ctr">
              <a:lnSpc>
                <a:spcPct val="130000"/>
              </a:lnSpc>
              <a:defRPr sz="1800"/>
            </a:pPr>
            <a:r>
              <a:rPr lang="en-US" dirty="0">
                <a:latin typeface="Trebuchet MS" panose="020B0603020202020204" pitchFamily="34" charset="0"/>
                <a:ea typeface="Roboto Bold"/>
                <a:cs typeface="Roboto Bold"/>
                <a:sym typeface="Roboto Bold"/>
              </a:rPr>
              <a:t>Military Donation</a:t>
            </a:r>
          </a:p>
          <a:p>
            <a:pPr lvl="0" algn="ctr">
              <a:lnSpc>
                <a:spcPct val="130000"/>
              </a:lnSpc>
              <a:defRPr sz="1800"/>
            </a:pPr>
            <a:r>
              <a:rPr lang="en-US" dirty="0">
                <a:latin typeface="Trebuchet MS" panose="020B0603020202020204" pitchFamily="34" charset="0"/>
                <a:ea typeface="Roboto Bold"/>
                <a:cs typeface="Roboto Bold"/>
                <a:sym typeface="Roboto Bold"/>
              </a:rPr>
              <a:t>$30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569B8EE-896C-2BA2-FF03-F3FF6AA65B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52600" y="2514600"/>
            <a:ext cx="2437608" cy="1351764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4461D69F-4993-0B20-F8D9-DB5C8D107F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66857" y="2514600"/>
            <a:ext cx="2384601" cy="132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1869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n astronaut in space with a yellow and red logo&#10;&#10;Description automatically generated">
            <a:extLst>
              <a:ext uri="{FF2B5EF4-FFF2-40B4-BE49-F238E27FC236}">
                <a16:creationId xmlns:a16="http://schemas.microsoft.com/office/drawing/2014/main" id="{96C2502D-19D5-8D12-51B0-E1E18D8944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0800" y="174811"/>
            <a:ext cx="5029199" cy="6508377"/>
          </a:xfrm>
        </p:spPr>
      </p:pic>
    </p:spTree>
    <p:extLst>
      <p:ext uri="{BB962C8B-B14F-4D97-AF65-F5344CB8AC3E}">
        <p14:creationId xmlns:p14="http://schemas.microsoft.com/office/powerpoint/2010/main" val="20417171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92958"/>
            <a:ext cx="8229600" cy="884238"/>
          </a:xfrm>
        </p:spPr>
        <p:txBody>
          <a:bodyPr/>
          <a:lstStyle/>
          <a:p>
            <a:r>
              <a:rPr lang="en-US" dirty="0"/>
              <a:t>Product Line</a:t>
            </a:r>
          </a:p>
        </p:txBody>
      </p:sp>
      <p:pic>
        <p:nvPicPr>
          <p:cNvPr id="5" name="Picture 4" descr="A screenshot of a phone&#10;&#10;Description automatically generated">
            <a:extLst>
              <a:ext uri="{FF2B5EF4-FFF2-40B4-BE49-F238E27FC236}">
                <a16:creationId xmlns:a16="http://schemas.microsoft.com/office/drawing/2014/main" id="{51E4EE08-F932-86FB-07F3-1933214553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2318" y="0"/>
            <a:ext cx="5181600" cy="6705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956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advertisement for a product&#10;&#10;Description automatically generated with medium confidence">
            <a:extLst>
              <a:ext uri="{FF2B5EF4-FFF2-40B4-BE49-F238E27FC236}">
                <a16:creationId xmlns:a16="http://schemas.microsoft.com/office/drawing/2014/main" id="{A7F6A1F9-C0BE-95DC-F0F3-351D9D9900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52400"/>
            <a:ext cx="5181600" cy="6508377"/>
          </a:xfrm>
        </p:spPr>
      </p:pic>
    </p:spTree>
    <p:extLst>
      <p:ext uri="{BB962C8B-B14F-4D97-AF65-F5344CB8AC3E}">
        <p14:creationId xmlns:p14="http://schemas.microsoft.com/office/powerpoint/2010/main" val="10996110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oster of military personnel&#10;&#10;Description automatically generated">
            <a:extLst>
              <a:ext uri="{FF2B5EF4-FFF2-40B4-BE49-F238E27FC236}">
                <a16:creationId xmlns:a16="http://schemas.microsoft.com/office/drawing/2014/main" id="{E81336DB-C0D5-DA3C-B765-3D7F9E8999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76200"/>
            <a:ext cx="5063836" cy="655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87550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884238"/>
          </a:xfrm>
        </p:spPr>
        <p:txBody>
          <a:bodyPr wrap="square" anchor="ctr">
            <a:normAutofit/>
          </a:bodyPr>
          <a:lstStyle/>
          <a:p>
            <a:r>
              <a:rPr lang="en-US" dirty="0"/>
              <a:t>Moon Pie Prizes and Commission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4E4AC24A-B2DB-4FAC-11F1-58458436DC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267200"/>
          </a:xfrm>
        </p:spPr>
        <p:txBody>
          <a:bodyPr>
            <a:normAutofit/>
          </a:bodyPr>
          <a:lstStyle/>
          <a:p>
            <a:r>
              <a:rPr lang="en-US" dirty="0"/>
              <a:t>Straight 40% Commission</a:t>
            </a:r>
          </a:p>
          <a:p>
            <a:r>
              <a:rPr lang="en-US" dirty="0"/>
              <a:t>Sales count towards prize levels.</a:t>
            </a:r>
          </a:p>
          <a:p>
            <a:r>
              <a:rPr lang="en-US" dirty="0"/>
              <a:t>Re-order more often.</a:t>
            </a:r>
          </a:p>
          <a:p>
            <a:r>
              <a:rPr lang="en-US" dirty="0"/>
              <a:t>No return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3" name="Image 20">
            <a:extLst>
              <a:ext uri="{FF2B5EF4-FFF2-40B4-BE49-F238E27FC236}">
                <a16:creationId xmlns:a16="http://schemas.microsoft.com/office/drawing/2014/main" id="{01BBC6D5-22F2-ADC4-72F4-03A94241E5AC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87816" y="2534367"/>
            <a:ext cx="1078540" cy="559243"/>
          </a:xfrm>
          <a:prstGeom prst="rect">
            <a:avLst/>
          </a:prstGeom>
        </p:spPr>
      </p:pic>
      <p:pic>
        <p:nvPicPr>
          <p:cNvPr id="4" name="Image 21">
            <a:extLst>
              <a:ext uri="{FF2B5EF4-FFF2-40B4-BE49-F238E27FC236}">
                <a16:creationId xmlns:a16="http://schemas.microsoft.com/office/drawing/2014/main" id="{98B78C3D-342F-7494-1A64-F0F62364363D}"/>
              </a:ext>
            </a:extLst>
          </p:cNvPr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200" y="2534367"/>
            <a:ext cx="1077566" cy="559243"/>
          </a:xfrm>
          <a:prstGeom prst="rect">
            <a:avLst/>
          </a:prstGeom>
        </p:spPr>
      </p:pic>
      <p:pic>
        <p:nvPicPr>
          <p:cNvPr id="5" name="Image 18">
            <a:extLst>
              <a:ext uri="{FF2B5EF4-FFF2-40B4-BE49-F238E27FC236}">
                <a16:creationId xmlns:a16="http://schemas.microsoft.com/office/drawing/2014/main" id="{7F956154-B219-57EF-9C8F-B868F8F5C6D5}"/>
              </a:ext>
            </a:extLst>
          </p:cNvPr>
          <p:cNvPicPr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113624" y="2625531"/>
            <a:ext cx="1086335" cy="597890"/>
          </a:xfrm>
          <a:prstGeom prst="rect">
            <a:avLst/>
          </a:prstGeom>
        </p:spPr>
      </p:pic>
      <p:pic>
        <p:nvPicPr>
          <p:cNvPr id="6" name="Image 19">
            <a:extLst>
              <a:ext uri="{FF2B5EF4-FFF2-40B4-BE49-F238E27FC236}">
                <a16:creationId xmlns:a16="http://schemas.microsoft.com/office/drawing/2014/main" id="{E20DFDC4-B994-63E9-E05F-D8A6FF319C4E}"/>
              </a:ext>
            </a:extLst>
          </p:cNvPr>
          <p:cNvPicPr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37375" y="3912476"/>
            <a:ext cx="1067174" cy="552748"/>
          </a:xfrm>
          <a:prstGeom prst="rect">
            <a:avLst/>
          </a:prstGeom>
        </p:spPr>
      </p:pic>
      <p:pic>
        <p:nvPicPr>
          <p:cNvPr id="7" name="Image 23">
            <a:extLst>
              <a:ext uri="{FF2B5EF4-FFF2-40B4-BE49-F238E27FC236}">
                <a16:creationId xmlns:a16="http://schemas.microsoft.com/office/drawing/2014/main" id="{507C2768-2CF8-E5A2-3443-722B0B7A6724}"/>
              </a:ext>
            </a:extLst>
          </p:cNvPr>
          <p:cNvPicPr>
            <a:picLocks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93970" y="3796886"/>
            <a:ext cx="1092830" cy="559243"/>
          </a:xfrm>
          <a:prstGeom prst="rect">
            <a:avLst/>
          </a:prstGeom>
        </p:spPr>
      </p:pic>
      <p:pic>
        <p:nvPicPr>
          <p:cNvPr id="8" name="Image 13">
            <a:extLst>
              <a:ext uri="{FF2B5EF4-FFF2-40B4-BE49-F238E27FC236}">
                <a16:creationId xmlns:a16="http://schemas.microsoft.com/office/drawing/2014/main" id="{E21B01DF-79DD-436A-D552-B38E41D9A681}"/>
              </a:ext>
            </a:extLst>
          </p:cNvPr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6214666" y="4335344"/>
            <a:ext cx="1145475" cy="597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8468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2025 Commission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3962400"/>
            <a:ext cx="4191000" cy="2209801"/>
          </a:xfrm>
        </p:spPr>
        <p:txBody>
          <a:bodyPr/>
          <a:lstStyle/>
          <a:p>
            <a:pPr algn="ctr">
              <a:buNone/>
            </a:pPr>
            <a:r>
              <a:rPr lang="en-US" dirty="0"/>
              <a:t>30% Commission</a:t>
            </a:r>
          </a:p>
          <a:p>
            <a:pPr algn="ctr">
              <a:buNone/>
            </a:pPr>
            <a:r>
              <a:rPr lang="en-US" sz="2800" dirty="0"/>
              <a:t>Have a per Scout Average under $150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3851B78-22C0-3FAD-EBAF-23AC16B2A4D0}"/>
              </a:ext>
            </a:extLst>
          </p:cNvPr>
          <p:cNvSpPr txBox="1"/>
          <p:nvPr/>
        </p:nvSpPr>
        <p:spPr>
          <a:xfrm>
            <a:off x="437147" y="1417638"/>
            <a:ext cx="38100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3600" b="1" dirty="0">
                <a:solidFill>
                  <a:srgbClr val="FF0000"/>
                </a:solidFill>
              </a:rPr>
              <a:t>40% Commission</a:t>
            </a:r>
          </a:p>
          <a:p>
            <a:pPr algn="ctr">
              <a:buNone/>
            </a:pPr>
            <a:r>
              <a:rPr lang="en-US" sz="2800" b="1" dirty="0">
                <a:solidFill>
                  <a:srgbClr val="FF0000"/>
                </a:solidFill>
              </a:rPr>
              <a:t>Sell at least $8,000 or have a per Scout average of $450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630CC0-EE37-205B-0244-812A3DE3A685}"/>
              </a:ext>
            </a:extLst>
          </p:cNvPr>
          <p:cNvSpPr txBox="1"/>
          <p:nvPr/>
        </p:nvSpPr>
        <p:spPr>
          <a:xfrm>
            <a:off x="5125453" y="1551563"/>
            <a:ext cx="35814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3200" dirty="0"/>
              <a:t>35% Commission</a:t>
            </a:r>
          </a:p>
          <a:p>
            <a:pPr algn="ctr">
              <a:buNone/>
            </a:pPr>
            <a:r>
              <a:rPr lang="en-US" sz="2800" dirty="0"/>
              <a:t>Have a per Scout Average of $301 to $449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A8E05D-3FDB-6897-7432-0493A0152ADA}"/>
              </a:ext>
            </a:extLst>
          </p:cNvPr>
          <p:cNvSpPr txBox="1"/>
          <p:nvPr/>
        </p:nvSpPr>
        <p:spPr>
          <a:xfrm>
            <a:off x="4696326" y="3962400"/>
            <a:ext cx="4191000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None/>
            </a:pPr>
            <a:r>
              <a:rPr lang="en-US" sz="3200" dirty="0"/>
              <a:t>33% Commission</a:t>
            </a:r>
          </a:p>
          <a:p>
            <a:pPr algn="ctr">
              <a:buNone/>
            </a:pPr>
            <a:r>
              <a:rPr lang="en-US" sz="2800" dirty="0"/>
              <a:t>Have a per Scout Average between $151 and $300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AE302CA-AF49-D995-CF71-9A597994DB74}"/>
              </a:ext>
            </a:extLst>
          </p:cNvPr>
          <p:cNvSpPr txBox="1"/>
          <p:nvPr/>
        </p:nvSpPr>
        <p:spPr>
          <a:xfrm>
            <a:off x="609600" y="5638800"/>
            <a:ext cx="502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Based off June 30</a:t>
            </a:r>
            <a:r>
              <a:rPr lang="en-US" baseline="30000" dirty="0"/>
              <a:t>th</a:t>
            </a:r>
            <a:r>
              <a:rPr lang="en-US" dirty="0"/>
              <a:t> number*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5" grpId="0"/>
      <p:bldP spid="6" grpId="0"/>
      <p:bldP spid="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184C2CF-2072-347A-7FCC-07AC60B91788}"/>
              </a:ext>
            </a:extLst>
          </p:cNvPr>
          <p:cNvSpPr txBox="1"/>
          <p:nvPr/>
        </p:nvSpPr>
        <p:spPr>
          <a:xfrm>
            <a:off x="1447800" y="2607228"/>
            <a:ext cx="3886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latin typeface="Aptos Black" panose="020B0004020202020204" pitchFamily="34" charset="0"/>
              </a:rPr>
              <a:t>Prizes </a:t>
            </a:r>
          </a:p>
        </p:txBody>
      </p:sp>
      <p:pic>
        <p:nvPicPr>
          <p:cNvPr id="5" name="Picture 4" descr="A poster of a price list&#10;&#10;Description automatically generated">
            <a:extLst>
              <a:ext uri="{FF2B5EF4-FFF2-40B4-BE49-F238E27FC236}">
                <a16:creationId xmlns:a16="http://schemas.microsoft.com/office/drawing/2014/main" id="{05F771CA-182D-17BF-47A0-0FA9A93EEB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762000"/>
            <a:ext cx="3614738" cy="4613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13729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Show-N-Sell Orders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Order by the CASE</a:t>
            </a:r>
          </a:p>
          <a:p>
            <a:r>
              <a:rPr lang="en-US" dirty="0"/>
              <a:t>Pre-ordered popcorn to sell at locations you set up</a:t>
            </a:r>
          </a:p>
          <a:p>
            <a:r>
              <a:rPr lang="en-US" dirty="0"/>
              <a:t>Double check the number of individual items that are in a case before ordering</a:t>
            </a:r>
          </a:p>
          <a:p>
            <a:r>
              <a:rPr lang="en-US" dirty="0"/>
              <a:t>Use leftovers to fill your Take-Order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4216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Calendar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00600"/>
          </a:xfrm>
        </p:spPr>
        <p:txBody>
          <a:bodyPr/>
          <a:lstStyle/>
          <a:p>
            <a:pPr>
              <a:buNone/>
            </a:pPr>
            <a:r>
              <a:rPr lang="en-US" sz="4400" dirty="0"/>
              <a:t>July- 30</a:t>
            </a:r>
            <a:r>
              <a:rPr lang="en-US" sz="4400" baseline="30000" dirty="0"/>
              <a:t>TH</a:t>
            </a:r>
            <a:r>
              <a:rPr lang="en-US" sz="4400" dirty="0"/>
              <a:t> </a:t>
            </a:r>
          </a:p>
          <a:p>
            <a:pPr>
              <a:buNone/>
            </a:pPr>
            <a:r>
              <a:rPr lang="en-US" sz="2800" b="1" dirty="0"/>
              <a:t>Unit Show and Sell Order Due </a:t>
            </a:r>
          </a:p>
          <a:p>
            <a:pPr>
              <a:buNone/>
            </a:pPr>
            <a:r>
              <a:rPr lang="en-US" sz="2800" b="1" dirty="0"/>
              <a:t>Unit Moon Pie Order Due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Take Orders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Due October 29</a:t>
            </a:r>
            <a:r>
              <a:rPr lang="en-US" baseline="30000" dirty="0"/>
              <a:t>th</a:t>
            </a:r>
            <a:r>
              <a:rPr lang="en-US" dirty="0"/>
              <a:t>  </a:t>
            </a:r>
            <a:r>
              <a:rPr lang="en-US" dirty="0">
                <a:solidFill>
                  <a:srgbClr val="FF0000"/>
                </a:solidFill>
              </a:rPr>
              <a:t>(Enter Unit Due Date here)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Order by the CONTAINER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Use leftovers from Show-N-Sell to fill your orders first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20002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Popcorn Payment and Prizes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Payment is due on or before December 5</a:t>
            </a:r>
            <a:r>
              <a:rPr lang="en-US" baseline="30000" dirty="0"/>
              <a:t>th </a:t>
            </a:r>
            <a:r>
              <a:rPr lang="en-US" dirty="0"/>
              <a:t>  </a:t>
            </a:r>
            <a:r>
              <a:rPr lang="en-US" dirty="0">
                <a:solidFill>
                  <a:srgbClr val="FF0000"/>
                </a:solidFill>
              </a:rPr>
              <a:t>(Enter Unit Due Date Here)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Unit Potential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 average unit of 20 Scouts</a:t>
            </a:r>
          </a:p>
          <a:p>
            <a:r>
              <a:rPr lang="en-US" dirty="0"/>
              <a:t>Average sale per Scout is $600</a:t>
            </a:r>
          </a:p>
          <a:p>
            <a:pPr lvl="1"/>
            <a:r>
              <a:rPr lang="en-US" dirty="0"/>
              <a:t>That’s about three hours of neighborhood sales or about four hours of Show-N-Sell</a:t>
            </a:r>
          </a:p>
          <a:p>
            <a:r>
              <a:rPr lang="en-US" dirty="0"/>
              <a:t>Gross sale of $12,000</a:t>
            </a:r>
          </a:p>
          <a:p>
            <a:r>
              <a:rPr lang="en-US" dirty="0"/>
              <a:t>Unit Commission $4,800 ($240 per Scout)</a:t>
            </a:r>
          </a:p>
        </p:txBody>
      </p:sp>
    </p:spTree>
    <p:extLst>
      <p:ext uri="{BB962C8B-B14F-4D97-AF65-F5344CB8AC3E}">
        <p14:creationId xmlns:p14="http://schemas.microsoft.com/office/powerpoint/2010/main" val="389371272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2" name="Picture 4" descr="http://www.wheredoyoudwell.com/wp-content/uploads/2014/09/ask-yor-question-on-our-facebook-pag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762000"/>
            <a:ext cx="6492779" cy="487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Calendar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00600"/>
          </a:xfrm>
        </p:spPr>
        <p:txBody>
          <a:bodyPr/>
          <a:lstStyle/>
          <a:p>
            <a:pPr>
              <a:buNone/>
            </a:pPr>
            <a:r>
              <a:rPr lang="en-US" sz="4400" dirty="0"/>
              <a:t>August-</a:t>
            </a:r>
          </a:p>
          <a:p>
            <a:pPr>
              <a:buNone/>
            </a:pPr>
            <a:r>
              <a:rPr lang="en-US" sz="2800" dirty="0"/>
              <a:t>Product Pickup- 15</a:t>
            </a:r>
            <a:r>
              <a:rPr lang="en-US" sz="2800" baseline="30000" dirty="0"/>
              <a:t>th</a:t>
            </a:r>
            <a:r>
              <a:rPr lang="en-US" sz="2800" dirty="0"/>
              <a:t> </a:t>
            </a:r>
          </a:p>
          <a:p>
            <a:pPr>
              <a:buNone/>
            </a:pPr>
            <a:r>
              <a:rPr lang="en-US" sz="2800" dirty="0">
                <a:solidFill>
                  <a:srgbClr val="FF0000"/>
                </a:solidFill>
              </a:rPr>
              <a:t>(Enter Unit Show and sell Dates-Time-Locations here)</a:t>
            </a:r>
          </a:p>
          <a:p>
            <a:pPr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05022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Calendar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00600"/>
          </a:xfrm>
        </p:spPr>
        <p:txBody>
          <a:bodyPr/>
          <a:lstStyle/>
          <a:p>
            <a:pPr>
              <a:buNone/>
            </a:pPr>
            <a:r>
              <a:rPr lang="en-US" sz="4400" dirty="0"/>
              <a:t>September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(Enter Unit Show and sell Dates-Time-Locations here)</a:t>
            </a:r>
          </a:p>
          <a:p>
            <a:pPr>
              <a:buNone/>
            </a:pPr>
            <a:endParaRPr lang="en-US" sz="2800" dirty="0">
              <a:solidFill>
                <a:srgbClr val="FF0000"/>
              </a:solidFill>
            </a:endParaRPr>
          </a:p>
          <a:p>
            <a:pPr>
              <a:buNone/>
            </a:pPr>
            <a:endParaRPr lang="en-US" sz="2800" dirty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sz="4400" dirty="0"/>
              <a:t>October</a:t>
            </a:r>
          </a:p>
          <a:p>
            <a:pPr>
              <a:buNone/>
            </a:pPr>
            <a:r>
              <a:rPr lang="en-US" sz="2800" dirty="0"/>
              <a:t>Show-N-Sell Returns – 22</a:t>
            </a:r>
            <a:r>
              <a:rPr lang="en-US" sz="2800" baseline="30000" dirty="0"/>
              <a:t>nd</a:t>
            </a:r>
            <a:r>
              <a:rPr lang="en-US" sz="2800" dirty="0"/>
              <a:t>  </a:t>
            </a:r>
          </a:p>
          <a:p>
            <a:pPr>
              <a:buNone/>
            </a:pPr>
            <a:r>
              <a:rPr lang="en-US" sz="2800" dirty="0"/>
              <a:t>Take Orders Due – 29</a:t>
            </a:r>
            <a:r>
              <a:rPr lang="en-US" sz="2800" baseline="30000" dirty="0"/>
              <a:t>th</a:t>
            </a:r>
            <a:r>
              <a:rPr lang="en-US" sz="2800" dirty="0"/>
              <a:t> Enter </a:t>
            </a:r>
            <a:r>
              <a:rPr lang="en-US" sz="2800" dirty="0">
                <a:solidFill>
                  <a:srgbClr val="FF0000"/>
                </a:solidFill>
              </a:rPr>
              <a:t>(Units Due Date here) 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Calendar Review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00600"/>
          </a:xfrm>
        </p:spPr>
        <p:txBody>
          <a:bodyPr/>
          <a:lstStyle/>
          <a:p>
            <a:pPr>
              <a:buNone/>
            </a:pPr>
            <a:r>
              <a:rPr lang="en-US" sz="4400" dirty="0"/>
              <a:t>November</a:t>
            </a:r>
          </a:p>
          <a:p>
            <a:pPr>
              <a:buNone/>
            </a:pPr>
            <a:r>
              <a:rPr lang="en-US" sz="2800" dirty="0"/>
              <a:t>Take Order Pick Up – 14</a:t>
            </a:r>
            <a:r>
              <a:rPr lang="en-US" sz="2800" baseline="30000" dirty="0"/>
              <a:t>th </a:t>
            </a:r>
            <a:r>
              <a:rPr lang="en-US" sz="2800" baseline="30000" dirty="0">
                <a:solidFill>
                  <a:srgbClr val="FF0000"/>
                </a:solidFill>
              </a:rPr>
              <a:t>(Enter Date parents can pick up take orders here)</a:t>
            </a:r>
            <a:r>
              <a:rPr lang="en-US" sz="2800" dirty="0"/>
              <a:t> </a:t>
            </a:r>
          </a:p>
          <a:p>
            <a:pPr>
              <a:buNone/>
            </a:pPr>
            <a:endParaRPr lang="en-US" sz="2800" dirty="0"/>
          </a:p>
          <a:p>
            <a:pPr>
              <a:buNone/>
            </a:pPr>
            <a:r>
              <a:rPr lang="en-US" sz="4400" dirty="0"/>
              <a:t>December</a:t>
            </a:r>
          </a:p>
          <a:p>
            <a:pPr>
              <a:buNone/>
            </a:pPr>
            <a:r>
              <a:rPr lang="en-US" sz="2800" dirty="0"/>
              <a:t>Money and Prize Orders Due – 5</a:t>
            </a:r>
            <a:r>
              <a:rPr lang="en-US" sz="2800" baseline="30000" dirty="0"/>
              <a:t>th</a:t>
            </a:r>
            <a:r>
              <a:rPr lang="en-US" sz="2800" dirty="0"/>
              <a:t>   </a:t>
            </a:r>
            <a:r>
              <a:rPr lang="en-US" sz="2800" dirty="0">
                <a:solidFill>
                  <a:srgbClr val="FF0000"/>
                </a:solidFill>
              </a:rPr>
              <a:t>(Unit Deadline here)</a:t>
            </a:r>
          </a:p>
          <a:p>
            <a:pPr>
              <a:buNone/>
            </a:pPr>
            <a:r>
              <a:rPr lang="en-US" sz="2800" dirty="0"/>
              <a:t>5% loss of commission for late payments.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Who to Contact Three Rivers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2672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District Popcorn Chair		District Executive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Derek Gillespie 			Tammy Burek</a:t>
            </a:r>
          </a:p>
          <a:p>
            <a:pPr marL="0" indent="0" algn="ctr">
              <a:buNone/>
            </a:pPr>
            <a:r>
              <a:rPr lang="en-US" dirty="0"/>
              <a:t>706-483-5661			706-980-0375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778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Who to Contact Etowah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26720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/>
              <a:t>District Popcorn Chair		District Executive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George Henington</a:t>
            </a:r>
          </a:p>
          <a:p>
            <a:pPr marL="0" indent="0" algn="ctr">
              <a:buNone/>
            </a:pPr>
            <a:r>
              <a:rPr lang="en-US" dirty="0"/>
              <a:t>850-491-2381</a:t>
            </a:r>
          </a:p>
        </p:txBody>
      </p:sp>
    </p:spTree>
    <p:extLst>
      <p:ext uri="{BB962C8B-B14F-4D97-AF65-F5344CB8AC3E}">
        <p14:creationId xmlns:p14="http://schemas.microsoft.com/office/powerpoint/2010/main" val="17343617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Selling Popcorn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8" r="5238"/>
          <a:stretch/>
        </p:blipFill>
        <p:spPr>
          <a:xfrm>
            <a:off x="533400" y="1371600"/>
            <a:ext cx="3121925" cy="4648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038600" y="1600200"/>
            <a:ext cx="4648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What are some reasons what Cub Scouts sell a lot of popcorn?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38600" y="2514600"/>
            <a:ext cx="4648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Cute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38600" y="3200400"/>
            <a:ext cx="4648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Showing initiative for their age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38600" y="3962400"/>
            <a:ext cx="4648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They are doing their best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026568" y="4724400"/>
            <a:ext cx="4648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They exceed customer expectations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fd9008a0-7846-4989-a4c5-77cfad3f7e4e}" enabled="0" method="" siteId="{fd9008a0-7846-4989-a4c5-77cfad3f7e4e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38381</TotalTime>
  <Words>727</Words>
  <Application>Microsoft Office PowerPoint</Application>
  <PresentationFormat>On-screen Show (4:3)</PresentationFormat>
  <Paragraphs>162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9" baseType="lpstr">
      <vt:lpstr>Algerian</vt:lpstr>
      <vt:lpstr>Aptos Black</vt:lpstr>
      <vt:lpstr>Arial</vt:lpstr>
      <vt:lpstr>Calibri</vt:lpstr>
      <vt:lpstr>Trebuchet MS</vt:lpstr>
      <vt:lpstr>Office Theme</vt:lpstr>
      <vt:lpstr>2025 Popcorn Kick-off</vt:lpstr>
      <vt:lpstr>PowerPoint Presentation</vt:lpstr>
      <vt:lpstr>Calendar Review</vt:lpstr>
      <vt:lpstr>Calendar Review</vt:lpstr>
      <vt:lpstr>Calendar Review</vt:lpstr>
      <vt:lpstr>Calendar Review</vt:lpstr>
      <vt:lpstr>Who to Contact Three Rivers</vt:lpstr>
      <vt:lpstr>Who to Contact Etowah</vt:lpstr>
      <vt:lpstr>Selling Popcorn</vt:lpstr>
      <vt:lpstr>Selling Popcorn</vt:lpstr>
      <vt:lpstr>Selling Popcorn</vt:lpstr>
      <vt:lpstr>Show-N-Sell</vt:lpstr>
      <vt:lpstr>Show-N-Sell</vt:lpstr>
      <vt:lpstr>Show and Deliver</vt:lpstr>
      <vt:lpstr>Returns October 22nd </vt:lpstr>
      <vt:lpstr>Take Order</vt:lpstr>
      <vt:lpstr>Take Order</vt:lpstr>
      <vt:lpstr>Product Line</vt:lpstr>
      <vt:lpstr>Product Line </vt:lpstr>
      <vt:lpstr>Product Line</vt:lpstr>
      <vt:lpstr>Product Line</vt:lpstr>
      <vt:lpstr>PowerPoint Presentation</vt:lpstr>
      <vt:lpstr>Product Line</vt:lpstr>
      <vt:lpstr>PowerPoint Presentation</vt:lpstr>
      <vt:lpstr>PowerPoint Presentation</vt:lpstr>
      <vt:lpstr>Moon Pie Prizes and Commission</vt:lpstr>
      <vt:lpstr>2025 Commission</vt:lpstr>
      <vt:lpstr>PowerPoint Presentation</vt:lpstr>
      <vt:lpstr>Show-N-Sell Orders</vt:lpstr>
      <vt:lpstr>Take Orders</vt:lpstr>
      <vt:lpstr>Popcorn Payment and Prizes</vt:lpstr>
      <vt:lpstr>Unit Potential</vt:lpstr>
      <vt:lpstr>PowerPoint Presentation</vt:lpstr>
    </vt:vector>
  </TitlesOfParts>
  <Company>Boy Scouts of America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dakinn</dc:creator>
  <cp:lastModifiedBy>George Henington</cp:lastModifiedBy>
  <cp:revision>171</cp:revision>
  <cp:lastPrinted>2016-08-22T17:40:35Z</cp:lastPrinted>
  <dcterms:created xsi:type="dcterms:W3CDTF">2010-11-03T21:03:51Z</dcterms:created>
  <dcterms:modified xsi:type="dcterms:W3CDTF">2025-07-18T21:32:46Z</dcterms:modified>
</cp:coreProperties>
</file>